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5" r:id="rId2"/>
    <p:sldId id="268" r:id="rId3"/>
    <p:sldId id="269" r:id="rId4"/>
    <p:sldId id="262" r:id="rId5"/>
    <p:sldId id="263" r:id="rId6"/>
    <p:sldId id="274" r:id="rId7"/>
    <p:sldId id="264" r:id="rId8"/>
    <p:sldId id="270" r:id="rId9"/>
    <p:sldId id="271" r:id="rId10"/>
    <p:sldId id="272" r:id="rId11"/>
    <p:sldId id="265"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8" y="-27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A0D38E-CD9E-4053-A7A6-6EFC68C5772D}" type="datetimeFigureOut">
              <a:rPr lang="en-US" smtClean="0"/>
              <a:pPr/>
              <a:t>1/18/2013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5315F1-E0A2-4DBB-98A1-7B986487216D}" type="slidenum">
              <a:rPr lang="en-US" smtClean="0"/>
              <a:pPr/>
              <a:t>‹#›</a:t>
            </a:fld>
            <a:endParaRPr lang="en-US"/>
          </a:p>
        </p:txBody>
      </p:sp>
    </p:spTree>
    <p:extLst>
      <p:ext uri="{BB962C8B-B14F-4D97-AF65-F5344CB8AC3E}">
        <p14:creationId xmlns:p14="http://schemas.microsoft.com/office/powerpoint/2010/main" val="3273591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Jackson Walk | Jackson, TN</a:t>
            </a:r>
          </a:p>
          <a:p>
            <a:r>
              <a:rPr lang="en-US" dirty="0" smtClean="0"/>
              <a:t>Healthy neighborhoods and healthy people will become an increasingly central part of our national dialogue. These conversations will be especially critical for inner city neighborhoods, which we have left to decay for too long. Jackson Walk in downtown Jackson, TN, will help make those emerging conversations a tangible reality. In coordination with the Jackson Center City Revitalization Project, Healthy Community, LLC has partnered with Jackson-Madison County General hospital to provide a unifying vision based on the assumption that a healthy and vital community is safe, clean and orderly, and that it is anchored in excellent schools. This community will encourage healthy living, with a wellness center, a clinic, neighborhood retail and a farmer’s market all within walking distance. On the site, there will be construction of new multifamily apartments, as well as construction of new and rehabilitation of existing single family homes. Jackson Walk will be a place of continual investment in both the well-being of its residents and the vitality of the city of Jackson.</a:t>
            </a:r>
            <a:endParaRPr lang="en-US" dirty="0"/>
          </a:p>
        </p:txBody>
      </p:sp>
      <p:sp>
        <p:nvSpPr>
          <p:cNvPr id="4" name="Slide Number Placeholder 3"/>
          <p:cNvSpPr>
            <a:spLocks noGrp="1"/>
          </p:cNvSpPr>
          <p:nvPr>
            <p:ph type="sldNum" sz="quarter" idx="10"/>
          </p:nvPr>
        </p:nvSpPr>
        <p:spPr/>
        <p:txBody>
          <a:bodyPr/>
          <a:lstStyle/>
          <a:p>
            <a:fld id="{DF5315F1-E0A2-4DBB-98A1-7B986487216D}" type="slidenum">
              <a:rPr lang="en-US" smtClean="0"/>
              <a:pPr/>
              <a:t>4</a:t>
            </a:fld>
            <a:endParaRPr lang="en-US"/>
          </a:p>
        </p:txBody>
      </p:sp>
    </p:spTree>
    <p:extLst>
      <p:ext uri="{BB962C8B-B14F-4D97-AF65-F5344CB8AC3E}">
        <p14:creationId xmlns:p14="http://schemas.microsoft.com/office/powerpoint/2010/main" val="565366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Perimeter Community Improvement Districts (PCIDs), representing both the Central (DeKalb) and Fulton Perimeter CIDs, are self-taxing districts that use additional property taxes to help accelerate transportation and infrastructure improvement projects. The PCIDs are leading the charge to implement vital transportation enhancements coupled with land use and zoning strategies that will enhance mobility and improve access to the Perimeter activity center. </a:t>
            </a:r>
          </a:p>
          <a:p>
            <a:endParaRPr lang="en-US" dirty="0" smtClean="0"/>
          </a:p>
          <a:p>
            <a:r>
              <a:rPr lang="en-US" dirty="0" smtClean="0"/>
              <a:t>The Perimeter business district is the region's largest employer district and one of the largest Class A corporate office markets in the southeast. Perimeter is home to Fortune 500 companies, 125 companies with 100 or more employees, the state's largest concentration of medical facilities, and an estimated population that may be the region's largest by 2025. There are currently more than 110,000 jobs in the corridor, with 35,000 more expected over the course of the next 10 years. Overall, it represents a $3.31 billion real estate investment in metro Atlanta. </a:t>
            </a:r>
            <a:endParaRPr lang="en-US" dirty="0"/>
          </a:p>
        </p:txBody>
      </p:sp>
      <p:sp>
        <p:nvSpPr>
          <p:cNvPr id="4" name="Slide Number Placeholder 3"/>
          <p:cNvSpPr>
            <a:spLocks noGrp="1"/>
          </p:cNvSpPr>
          <p:nvPr>
            <p:ph type="sldNum" sz="quarter" idx="10"/>
          </p:nvPr>
        </p:nvSpPr>
        <p:spPr/>
        <p:txBody>
          <a:bodyPr/>
          <a:lstStyle/>
          <a:p>
            <a:fld id="{DF5315F1-E0A2-4DBB-98A1-7B986487216D}" type="slidenum">
              <a:rPr lang="en-US" smtClean="0"/>
              <a:pPr/>
              <a:t>7</a:t>
            </a:fld>
            <a:endParaRPr lang="en-US"/>
          </a:p>
        </p:txBody>
      </p:sp>
    </p:spTree>
    <p:extLst>
      <p:ext uri="{BB962C8B-B14F-4D97-AF65-F5344CB8AC3E}">
        <p14:creationId xmlns:p14="http://schemas.microsoft.com/office/powerpoint/2010/main" val="730369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www.walkscore.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everett\Desktop\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289" y="140771"/>
            <a:ext cx="5178425" cy="65325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533400"/>
            <a:ext cx="8763000" cy="381000"/>
          </a:xfrm>
          <a:solidFill>
            <a:schemeClr val="bg1">
              <a:lumMod val="95000"/>
            </a:schemeClr>
          </a:solidFill>
        </p:spPr>
        <p:txBody>
          <a:bodyPr>
            <a:noAutofit/>
          </a:bodyPr>
          <a:lstStyle/>
          <a:p>
            <a:pPr lvl="0" algn="l"/>
            <a:r>
              <a:rPr lang="en-US" sz="2800" dirty="0" smtClean="0"/>
              <a:t>Sustainable Neighborhood Diagram (</a:t>
            </a:r>
            <a:r>
              <a:rPr lang="en-US" sz="2400" dirty="0" smtClean="0"/>
              <a:t>Farr/</a:t>
            </a:r>
            <a:r>
              <a:rPr lang="en-US" sz="2400" dirty="0" err="1" smtClean="0"/>
              <a:t>Oberholtzer</a:t>
            </a:r>
            <a:r>
              <a:rPr lang="en-US" sz="2400" dirty="0" smtClean="0"/>
              <a:t>/Schaller)</a:t>
            </a:r>
            <a:endParaRPr lang="en-US" sz="2800" dirty="0"/>
          </a:p>
        </p:txBody>
      </p:sp>
      <p:sp>
        <p:nvSpPr>
          <p:cNvPr id="3" name="Content Placeholder 2"/>
          <p:cNvSpPr>
            <a:spLocks noGrp="1"/>
          </p:cNvSpPr>
          <p:nvPr>
            <p:ph idx="1"/>
          </p:nvPr>
        </p:nvSpPr>
        <p:spPr/>
        <p:txBody>
          <a:bodyPr>
            <a:normAutofit/>
          </a:bodyPr>
          <a:lstStyle/>
          <a:p>
            <a:pPr marL="228600" indent="-228600"/>
            <a:r>
              <a:rPr lang="en-US" dirty="0"/>
              <a:t>Defined Center &amp; </a:t>
            </a:r>
            <a:br>
              <a:rPr lang="en-US" dirty="0"/>
            </a:br>
            <a:r>
              <a:rPr lang="en-US" dirty="0" smtClean="0"/>
              <a:t>Edge</a:t>
            </a:r>
          </a:p>
          <a:p>
            <a:pPr marL="228600" indent="-228600"/>
            <a:r>
              <a:rPr lang="en-US" dirty="0" smtClean="0"/>
              <a:t>Compactness</a:t>
            </a:r>
          </a:p>
          <a:p>
            <a:pPr marL="228600" indent="-228600"/>
            <a:r>
              <a:rPr lang="en-US" dirty="0" smtClean="0"/>
              <a:t>Completeness</a:t>
            </a:r>
          </a:p>
          <a:p>
            <a:pPr marL="228600" indent="-228600"/>
            <a:r>
              <a:rPr lang="en-US" dirty="0" smtClean="0"/>
              <a:t>Connectedness</a:t>
            </a:r>
          </a:p>
          <a:p>
            <a:pPr marL="228600" indent="-228600"/>
            <a:r>
              <a:rPr lang="en-US" dirty="0"/>
              <a:t>B</a:t>
            </a:r>
            <a:r>
              <a:rPr lang="en-US" dirty="0" smtClean="0"/>
              <a:t>iophilia</a:t>
            </a:r>
          </a:p>
          <a:p>
            <a:endParaRPr lang="en-US" dirty="0"/>
          </a:p>
        </p:txBody>
      </p:sp>
      <p:sp>
        <p:nvSpPr>
          <p:cNvPr id="4" name="Rectangle 3"/>
          <p:cNvSpPr/>
          <p:nvPr/>
        </p:nvSpPr>
        <p:spPr>
          <a:xfrm>
            <a:off x="7538064" y="6564565"/>
            <a:ext cx="1617366" cy="369332"/>
          </a:xfrm>
          <a:prstGeom prst="rect">
            <a:avLst/>
          </a:prstGeom>
        </p:spPr>
        <p:txBody>
          <a:bodyPr wrap="none">
            <a:spAutoFit/>
          </a:bodyPr>
          <a:lstStyle/>
          <a:p>
            <a:r>
              <a:rPr lang="en-US" dirty="0"/>
              <a:t>bettercities.net</a:t>
            </a:r>
          </a:p>
        </p:txBody>
      </p:sp>
      <p:sp>
        <p:nvSpPr>
          <p:cNvPr id="5" name="TextBox 4"/>
          <p:cNvSpPr txBox="1"/>
          <p:nvPr/>
        </p:nvSpPr>
        <p:spPr>
          <a:xfrm>
            <a:off x="0" y="6488668"/>
            <a:ext cx="1076128" cy="369332"/>
          </a:xfrm>
          <a:prstGeom prst="rect">
            <a:avLst/>
          </a:prstGeom>
          <a:noFill/>
        </p:spPr>
        <p:txBody>
          <a:bodyPr wrap="none" rtlCol="0">
            <a:spAutoFit/>
          </a:bodyPr>
          <a:lstStyle/>
          <a:p>
            <a:r>
              <a:rPr lang="en-US" dirty="0" smtClean="0"/>
              <a:t>Farr 2008</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971800" y="2971800"/>
            <a:ext cx="6858000" cy="914400"/>
          </a:xfrm>
        </p:spPr>
        <p:txBody>
          <a:bodyPr>
            <a:normAutofit fontScale="90000"/>
          </a:bodyPr>
          <a:lstStyle/>
          <a:p>
            <a:r>
              <a:rPr lang="en-US" dirty="0" smtClean="0"/>
              <a:t>Glassboro, NJ (</a:t>
            </a:r>
            <a:r>
              <a:rPr lang="en-US" dirty="0" err="1" smtClean="0"/>
              <a:t>Delsea</a:t>
            </a:r>
            <a:r>
              <a:rPr lang="en-US" dirty="0" smtClean="0"/>
              <a:t> &amp; </a:t>
            </a:r>
            <a:r>
              <a:rPr lang="en-US" dirty="0" err="1" smtClean="0"/>
              <a:t>Heston</a:t>
            </a:r>
            <a:r>
              <a:rPr lang="en-US" dirty="0" smtClean="0"/>
              <a:t>)</a:t>
            </a:r>
            <a:endParaRPr lang="en-US" dirty="0"/>
          </a:p>
        </p:txBody>
      </p:sp>
      <p:pic>
        <p:nvPicPr>
          <p:cNvPr id="8194" name="Picture 2" descr="C:\Users\everett\Pictures\Picture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0" y="42863"/>
            <a:ext cx="8350250" cy="674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600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Auto Transit and Density</a:t>
            </a:r>
            <a:endParaRPr lang="en-US" dirty="0"/>
          </a:p>
        </p:txBody>
      </p:sp>
      <p:sp>
        <p:nvSpPr>
          <p:cNvPr id="5" name="Rectangle 4"/>
          <p:cNvSpPr/>
          <p:nvPr/>
        </p:nvSpPr>
        <p:spPr>
          <a:xfrm>
            <a:off x="7309854" y="-7858"/>
            <a:ext cx="1826526" cy="369332"/>
          </a:xfrm>
          <a:prstGeom prst="rect">
            <a:avLst/>
          </a:prstGeom>
        </p:spPr>
        <p:txBody>
          <a:bodyPr wrap="none">
            <a:spAutoFit/>
          </a:bodyPr>
          <a:lstStyle/>
          <a:p>
            <a:r>
              <a:rPr lang="en-US" dirty="0" smtClean="0"/>
              <a:t>daily.sightline.org</a:t>
            </a:r>
            <a:endParaRPr lang="en-US" dirty="0"/>
          </a:p>
        </p:txBody>
      </p:sp>
      <p:pic>
        <p:nvPicPr>
          <p:cNvPr id="9218" name="Picture 2" descr="C:\Users\everett\Pictures\Pictur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388" y="1219200"/>
            <a:ext cx="481965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710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Zip Car (Car Share)</a:t>
            </a:r>
            <a:endParaRPr lang="en-US" dirty="0"/>
          </a:p>
        </p:txBody>
      </p:sp>
      <p:pic>
        <p:nvPicPr>
          <p:cNvPr id="10242" name="Picture 2" descr="C:\Users\everett\Pictures\Picture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 y="1306245"/>
            <a:ext cx="9144000" cy="5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284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verett\Pictures\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860"/>
            <a:ext cx="7100887" cy="68341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0" y="5807095"/>
            <a:ext cx="2823865" cy="707886"/>
          </a:xfrm>
          <a:prstGeom prst="rect">
            <a:avLst/>
          </a:prstGeom>
          <a:noFill/>
        </p:spPr>
        <p:txBody>
          <a:bodyPr wrap="square" rtlCol="0">
            <a:spAutoFit/>
          </a:bodyPr>
          <a:lstStyle/>
          <a:p>
            <a:pPr algn="ctr"/>
            <a:r>
              <a:rPr lang="en-US" sz="4000" dirty="0" smtClean="0">
                <a:solidFill>
                  <a:schemeClr val="bg1">
                    <a:lumMod val="95000"/>
                  </a:schemeClr>
                </a:solidFill>
              </a:rPr>
              <a:t>Cadiz, Spain</a:t>
            </a:r>
            <a:endParaRPr lang="en-US" sz="4000" dirty="0">
              <a:solidFill>
                <a:schemeClr val="bg1">
                  <a:lumMod val="95000"/>
                </a:schemeClr>
              </a:solidFill>
            </a:endParaRPr>
          </a:p>
        </p:txBody>
      </p:sp>
      <p:sp>
        <p:nvSpPr>
          <p:cNvPr id="4" name="TextBox 3"/>
          <p:cNvSpPr txBox="1"/>
          <p:nvPr/>
        </p:nvSpPr>
        <p:spPr>
          <a:xfrm>
            <a:off x="5525115" y="22860"/>
            <a:ext cx="2823865" cy="1446550"/>
          </a:xfrm>
          <a:prstGeom prst="rect">
            <a:avLst/>
          </a:prstGeom>
          <a:noFill/>
        </p:spPr>
        <p:txBody>
          <a:bodyPr wrap="square" rtlCol="0">
            <a:spAutoFit/>
          </a:bodyPr>
          <a:lstStyle/>
          <a:p>
            <a:pPr algn="ctr"/>
            <a:r>
              <a:rPr lang="en-US" sz="4400" dirty="0" smtClean="0">
                <a:solidFill>
                  <a:schemeClr val="bg1">
                    <a:lumMod val="95000"/>
                  </a:schemeClr>
                </a:solidFill>
              </a:rPr>
              <a:t>Third Places</a:t>
            </a:r>
            <a:endParaRPr lang="en-US" sz="4400" dirty="0">
              <a:solidFill>
                <a:schemeClr val="bg1">
                  <a:lumMod val="95000"/>
                </a:schemeClr>
              </a:solidFill>
            </a:endParaRPr>
          </a:p>
        </p:txBody>
      </p:sp>
    </p:spTree>
    <p:extLst>
      <p:ext uri="{BB962C8B-B14F-4D97-AF65-F5344CB8AC3E}">
        <p14:creationId xmlns:p14="http://schemas.microsoft.com/office/powerpoint/2010/main" val="145177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verett\Pictures\Pictur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9485313" cy="68865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20166" y="9843"/>
            <a:ext cx="3651834" cy="707886"/>
          </a:xfrm>
          <a:prstGeom prst="rect">
            <a:avLst/>
          </a:prstGeom>
          <a:noFill/>
        </p:spPr>
        <p:txBody>
          <a:bodyPr wrap="none" rtlCol="0">
            <a:spAutoFit/>
          </a:bodyPr>
          <a:lstStyle/>
          <a:p>
            <a:r>
              <a:rPr lang="en-US" sz="4000" b="1" dirty="0" smtClean="0">
                <a:solidFill>
                  <a:schemeClr val="bg1">
                    <a:lumMod val="95000"/>
                  </a:schemeClr>
                </a:solidFill>
              </a:rPr>
              <a:t>Plaza de la Mina</a:t>
            </a:r>
            <a:endParaRPr lang="en-US" sz="4000" b="1" dirty="0">
              <a:solidFill>
                <a:schemeClr val="bg1">
                  <a:lumMod val="95000"/>
                </a:schemeClr>
              </a:solidFill>
            </a:endParaRPr>
          </a:p>
        </p:txBody>
      </p:sp>
    </p:spTree>
    <p:extLst>
      <p:ext uri="{BB962C8B-B14F-4D97-AF65-F5344CB8AC3E}">
        <p14:creationId xmlns:p14="http://schemas.microsoft.com/office/powerpoint/2010/main" val="4287176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Healthy Neighborhood</a:t>
            </a:r>
            <a:endParaRPr lang="en-US" dirty="0"/>
          </a:p>
        </p:txBody>
      </p:sp>
      <p:sp>
        <p:nvSpPr>
          <p:cNvPr id="3" name="Rectangle 2"/>
          <p:cNvSpPr/>
          <p:nvPr/>
        </p:nvSpPr>
        <p:spPr>
          <a:xfrm>
            <a:off x="6852351" y="6488668"/>
            <a:ext cx="2264979" cy="369332"/>
          </a:xfrm>
          <a:prstGeom prst="rect">
            <a:avLst/>
          </a:prstGeom>
        </p:spPr>
        <p:txBody>
          <a:bodyPr wrap="none">
            <a:spAutoFit/>
          </a:bodyPr>
          <a:lstStyle/>
          <a:p>
            <a:r>
              <a:rPr lang="en-US" dirty="0"/>
              <a:t>www.henryturley.com</a:t>
            </a:r>
          </a:p>
        </p:txBody>
      </p:sp>
      <p:pic>
        <p:nvPicPr>
          <p:cNvPr id="3074" name="Picture 2" descr="C:\Users\everett\Pictures\Pictur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8448675" cy="459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325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Walkability</a:t>
            </a:r>
            <a:endParaRPr lang="en-US" dirty="0"/>
          </a:p>
        </p:txBody>
      </p:sp>
      <p:sp>
        <p:nvSpPr>
          <p:cNvPr id="4" name="Content Placeholder 3"/>
          <p:cNvSpPr>
            <a:spLocks noGrp="1"/>
          </p:cNvSpPr>
          <p:nvPr>
            <p:ph idx="1"/>
          </p:nvPr>
        </p:nvSpPr>
        <p:spPr/>
        <p:txBody>
          <a:bodyPr/>
          <a:lstStyle/>
          <a:p>
            <a:r>
              <a:rPr lang="en-US" dirty="0" smtClean="0">
                <a:hlinkClick r:id="rId2"/>
              </a:rPr>
              <a:t>www.walkscore.com</a:t>
            </a:r>
            <a:endParaRPr lang="en-US" dirty="0" smtClean="0"/>
          </a:p>
          <a:p>
            <a:pPr lvl="1"/>
            <a:r>
              <a:rPr lang="en-US" dirty="0" smtClean="0"/>
              <a:t>Calculates walkability score for an address, neighborhood, town,…</a:t>
            </a:r>
          </a:p>
          <a:p>
            <a:pPr lvl="2"/>
            <a:r>
              <a:rPr lang="en-US" dirty="0" smtClean="0"/>
              <a:t>Pitman, NJ: </a:t>
            </a:r>
          </a:p>
          <a:p>
            <a:pPr lvl="3"/>
            <a:r>
              <a:rPr lang="en-US" dirty="0" smtClean="0"/>
              <a:t>East Avenue (Downtown): 83 Very Walkable</a:t>
            </a:r>
          </a:p>
          <a:p>
            <a:pPr lvl="3"/>
            <a:r>
              <a:rPr lang="en-US" dirty="0" smtClean="0"/>
              <a:t>2500 </a:t>
            </a:r>
            <a:r>
              <a:rPr lang="en-US" dirty="0" err="1" smtClean="0"/>
              <a:t>ft</a:t>
            </a:r>
            <a:r>
              <a:rPr lang="en-US" dirty="0" smtClean="0"/>
              <a:t> down Broadway: 43 Car Dependent</a:t>
            </a:r>
            <a:endParaRPr lang="en-US" dirty="0"/>
          </a:p>
        </p:txBody>
      </p:sp>
    </p:spTree>
    <p:extLst>
      <p:ext uri="{BB962C8B-B14F-4D97-AF65-F5344CB8AC3E}">
        <p14:creationId xmlns:p14="http://schemas.microsoft.com/office/powerpoint/2010/main" val="122659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everett\Pictures\Pictur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2" y="-4763"/>
            <a:ext cx="9182100" cy="68627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 y="5029200"/>
            <a:ext cx="2971800" cy="461665"/>
          </a:xfrm>
          <a:prstGeom prst="rect">
            <a:avLst/>
          </a:prstGeom>
        </p:spPr>
        <p:txBody>
          <a:bodyPr wrap="square">
            <a:spAutoFit/>
          </a:bodyPr>
          <a:lstStyle/>
          <a:p>
            <a:r>
              <a:rPr lang="en-US" sz="2400" b="1" dirty="0" smtClean="0">
                <a:solidFill>
                  <a:schemeClr val="bg1">
                    <a:lumMod val="95000"/>
                  </a:schemeClr>
                </a:solidFill>
              </a:rPr>
              <a:t>www.walkscore.com</a:t>
            </a:r>
            <a:endParaRPr lang="en-US" sz="2400" b="1" dirty="0">
              <a:solidFill>
                <a:schemeClr val="bg1">
                  <a:lumMod val="95000"/>
                </a:schemeClr>
              </a:solidFill>
            </a:endParaRPr>
          </a:p>
        </p:txBody>
      </p:sp>
      <p:sp>
        <p:nvSpPr>
          <p:cNvPr id="6" name="TextBox 5"/>
          <p:cNvSpPr txBox="1"/>
          <p:nvPr/>
        </p:nvSpPr>
        <p:spPr>
          <a:xfrm rot="3278213">
            <a:off x="1411447" y="3776189"/>
            <a:ext cx="2032544" cy="400110"/>
          </a:xfrm>
          <a:prstGeom prst="rect">
            <a:avLst/>
          </a:prstGeom>
          <a:noFill/>
          <a:ln w="28575">
            <a:solidFill>
              <a:schemeClr val="bg1"/>
            </a:solidFill>
          </a:ln>
        </p:spPr>
        <p:txBody>
          <a:bodyPr wrap="none" rtlCol="0">
            <a:spAutoFit/>
          </a:bodyPr>
          <a:lstStyle/>
          <a:p>
            <a:pPr marL="0" lvl="3"/>
            <a:r>
              <a:rPr lang="en-US" sz="2000" b="1" dirty="0">
                <a:solidFill>
                  <a:schemeClr val="bg1">
                    <a:lumMod val="95000"/>
                  </a:schemeClr>
                </a:solidFill>
              </a:rPr>
              <a:t>83 Very </a:t>
            </a:r>
            <a:r>
              <a:rPr lang="en-US" sz="2000" b="1" dirty="0" smtClean="0">
                <a:solidFill>
                  <a:schemeClr val="bg1">
                    <a:lumMod val="95000"/>
                  </a:schemeClr>
                </a:solidFill>
              </a:rPr>
              <a:t>Walkable</a:t>
            </a:r>
            <a:endParaRPr lang="en-US" sz="2000" b="1" dirty="0">
              <a:solidFill>
                <a:schemeClr val="bg1">
                  <a:lumMod val="95000"/>
                </a:schemeClr>
              </a:solidFill>
            </a:endParaRPr>
          </a:p>
        </p:txBody>
      </p:sp>
      <p:sp>
        <p:nvSpPr>
          <p:cNvPr id="7" name="TextBox 6"/>
          <p:cNvSpPr txBox="1"/>
          <p:nvPr/>
        </p:nvSpPr>
        <p:spPr>
          <a:xfrm rot="3164871">
            <a:off x="4091052" y="5320400"/>
            <a:ext cx="3168688" cy="400110"/>
          </a:xfrm>
          <a:prstGeom prst="rect">
            <a:avLst/>
          </a:prstGeom>
          <a:noFill/>
          <a:ln w="28575">
            <a:solidFill>
              <a:schemeClr val="bg1"/>
            </a:solidFill>
          </a:ln>
        </p:spPr>
        <p:txBody>
          <a:bodyPr wrap="none" rtlCol="0">
            <a:spAutoFit/>
          </a:bodyPr>
          <a:lstStyle/>
          <a:p>
            <a:pPr marL="0" lvl="3"/>
            <a:r>
              <a:rPr lang="en-US" sz="2000" b="1" dirty="0" smtClean="0">
                <a:solidFill>
                  <a:schemeClr val="bg1">
                    <a:lumMod val="95000"/>
                  </a:schemeClr>
                </a:solidFill>
              </a:rPr>
              <a:t>43 </a:t>
            </a:r>
            <a:r>
              <a:rPr lang="en-US" sz="2000" b="1" dirty="0">
                <a:solidFill>
                  <a:schemeClr val="bg1">
                    <a:lumMod val="95000"/>
                  </a:schemeClr>
                </a:solidFill>
              </a:rPr>
              <a:t>Car </a:t>
            </a:r>
            <a:r>
              <a:rPr lang="en-US" sz="2000" b="1" dirty="0" smtClean="0">
                <a:solidFill>
                  <a:schemeClr val="bg1">
                    <a:lumMod val="95000"/>
                  </a:schemeClr>
                </a:solidFill>
              </a:rPr>
              <a:t>Dependent, 2500’ </a:t>
            </a:r>
            <a:r>
              <a:rPr lang="en-US" sz="2000" b="1" dirty="0" smtClean="0">
                <a:solidFill>
                  <a:schemeClr val="bg1">
                    <a:lumMod val="95000"/>
                  </a:schemeClr>
                </a:solidFill>
                <a:sym typeface="Symbol"/>
              </a:rPr>
              <a:t></a:t>
            </a:r>
            <a:endParaRPr lang="en-US" sz="2000" b="1" dirty="0">
              <a:solidFill>
                <a:schemeClr val="bg1">
                  <a:lumMod val="95000"/>
                </a:schemeClr>
              </a:solidFill>
            </a:endParaRPr>
          </a:p>
        </p:txBody>
      </p:sp>
    </p:spTree>
    <p:extLst>
      <p:ext uri="{BB962C8B-B14F-4D97-AF65-F5344CB8AC3E}">
        <p14:creationId xmlns:p14="http://schemas.microsoft.com/office/powerpoint/2010/main" val="2142866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Atlanta, GA</a:t>
            </a:r>
            <a:endParaRPr lang="en-US" dirty="0"/>
          </a:p>
        </p:txBody>
      </p:sp>
      <p:sp>
        <p:nvSpPr>
          <p:cNvPr id="5" name="Content Placeholder 4"/>
          <p:cNvSpPr>
            <a:spLocks noGrp="1"/>
          </p:cNvSpPr>
          <p:nvPr>
            <p:ph idx="1"/>
          </p:nvPr>
        </p:nvSpPr>
        <p:spPr/>
        <p:txBody>
          <a:bodyPr>
            <a:normAutofit/>
          </a:bodyPr>
          <a:lstStyle/>
          <a:p>
            <a:r>
              <a:rPr lang="en-US" sz="2000" dirty="0"/>
              <a:t>Perimeter Community </a:t>
            </a:r>
            <a:r>
              <a:rPr lang="en-US" sz="2000" dirty="0" smtClean="0"/>
              <a:t/>
            </a:r>
            <a:br>
              <a:rPr lang="en-US" sz="2000" dirty="0" smtClean="0"/>
            </a:br>
            <a:r>
              <a:rPr lang="en-US" sz="2000" dirty="0" smtClean="0"/>
              <a:t>Improvement Districts</a:t>
            </a:r>
          </a:p>
          <a:p>
            <a:endParaRPr lang="en-US" sz="2000" dirty="0" smtClean="0"/>
          </a:p>
          <a:p>
            <a:r>
              <a:rPr lang="en-US" sz="2000" dirty="0" smtClean="0"/>
              <a:t>Self-taxing </a:t>
            </a:r>
            <a:r>
              <a:rPr lang="en-US" sz="2000" dirty="0"/>
              <a:t>districts that </a:t>
            </a:r>
            <a:r>
              <a:rPr lang="en-US" sz="2000" dirty="0" smtClean="0"/>
              <a:t/>
            </a:r>
            <a:br>
              <a:rPr lang="en-US" sz="2000" dirty="0" smtClean="0"/>
            </a:br>
            <a:r>
              <a:rPr lang="en-US" sz="2000" dirty="0" smtClean="0"/>
              <a:t>use </a:t>
            </a:r>
            <a:r>
              <a:rPr lang="en-US" sz="2000" dirty="0"/>
              <a:t>additional property </a:t>
            </a:r>
            <a:r>
              <a:rPr lang="en-US" sz="2000" dirty="0" smtClean="0"/>
              <a:t/>
            </a:r>
            <a:br>
              <a:rPr lang="en-US" sz="2000" dirty="0" smtClean="0"/>
            </a:br>
            <a:r>
              <a:rPr lang="en-US" sz="2000" dirty="0" smtClean="0"/>
              <a:t>taxes </a:t>
            </a:r>
            <a:r>
              <a:rPr lang="en-US" sz="2000" dirty="0"/>
              <a:t>to help accelerate </a:t>
            </a:r>
            <a:r>
              <a:rPr lang="en-US" sz="2000" dirty="0" smtClean="0"/>
              <a:t/>
            </a:r>
            <a:br>
              <a:rPr lang="en-US" sz="2000" dirty="0" smtClean="0"/>
            </a:br>
            <a:r>
              <a:rPr lang="en-US" sz="2000" dirty="0" smtClean="0"/>
              <a:t>transportation </a:t>
            </a:r>
            <a:r>
              <a:rPr lang="en-US" sz="2000" dirty="0"/>
              <a:t>and </a:t>
            </a:r>
            <a:r>
              <a:rPr lang="en-US" sz="2000" dirty="0" smtClean="0"/>
              <a:t/>
            </a:r>
            <a:br>
              <a:rPr lang="en-US" sz="2000" dirty="0" smtClean="0"/>
            </a:br>
            <a:r>
              <a:rPr lang="en-US" sz="2000" dirty="0" smtClean="0"/>
              <a:t>infrastructure </a:t>
            </a:r>
            <a:br>
              <a:rPr lang="en-US" sz="2000" dirty="0" smtClean="0"/>
            </a:br>
            <a:r>
              <a:rPr lang="en-US" sz="2000" dirty="0" smtClean="0"/>
              <a:t>improvement </a:t>
            </a:r>
            <a:r>
              <a:rPr lang="en-US" sz="2000" dirty="0"/>
              <a:t>projects</a:t>
            </a:r>
            <a:r>
              <a:rPr lang="en-US" sz="2000" dirty="0" smtClean="0"/>
              <a:t> </a:t>
            </a:r>
          </a:p>
          <a:p>
            <a:endParaRPr lang="en-US" sz="2000" dirty="0"/>
          </a:p>
        </p:txBody>
      </p:sp>
      <p:sp>
        <p:nvSpPr>
          <p:cNvPr id="6" name="Rectangle 5"/>
          <p:cNvSpPr/>
          <p:nvPr/>
        </p:nvSpPr>
        <p:spPr>
          <a:xfrm>
            <a:off x="0" y="6488668"/>
            <a:ext cx="2298258" cy="369332"/>
          </a:xfrm>
          <a:prstGeom prst="rect">
            <a:avLst/>
          </a:prstGeom>
        </p:spPr>
        <p:txBody>
          <a:bodyPr wrap="none">
            <a:spAutoFit/>
          </a:bodyPr>
          <a:lstStyle/>
          <a:p>
            <a:r>
              <a:rPr lang="en-US" dirty="0"/>
              <a:t>www.perimetercid.org</a:t>
            </a:r>
          </a:p>
        </p:txBody>
      </p:sp>
      <p:pic>
        <p:nvPicPr>
          <p:cNvPr id="5122" name="Picture 2" descr="C:\Users\everett\Pictures\Picture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50" y="11806"/>
            <a:ext cx="555625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715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88668"/>
            <a:ext cx="3105017" cy="369332"/>
          </a:xfrm>
          <a:prstGeom prst="rect">
            <a:avLst/>
          </a:prstGeom>
        </p:spPr>
        <p:txBody>
          <a:bodyPr wrap="none">
            <a:spAutoFit/>
          </a:bodyPr>
          <a:lstStyle/>
          <a:p>
            <a:r>
              <a:rPr lang="en-US" dirty="0"/>
              <a:t>bikenewton.dreamhosters.com</a:t>
            </a:r>
          </a:p>
        </p:txBody>
      </p:sp>
      <p:sp>
        <p:nvSpPr>
          <p:cNvPr id="3" name="Title 2"/>
          <p:cNvSpPr>
            <a:spLocks noGrp="1"/>
          </p:cNvSpPr>
          <p:nvPr>
            <p:ph type="title"/>
          </p:nvPr>
        </p:nvSpPr>
        <p:spPr>
          <a:xfrm>
            <a:off x="762000" y="38101"/>
            <a:ext cx="8229600" cy="1143000"/>
          </a:xfrm>
        </p:spPr>
        <p:txBody>
          <a:bodyPr/>
          <a:lstStyle/>
          <a:p>
            <a:pPr algn="r"/>
            <a:r>
              <a:rPr lang="en-US" dirty="0" smtClean="0"/>
              <a:t>Complete Streets</a:t>
            </a:r>
            <a:endParaRPr lang="en-US" dirty="0"/>
          </a:p>
        </p:txBody>
      </p:sp>
      <p:pic>
        <p:nvPicPr>
          <p:cNvPr id="6146" name="Picture 2" descr="C:\Users\everett\Pictures\Picture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75" y="929097"/>
            <a:ext cx="8605838" cy="5561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750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857500" y="2857500"/>
            <a:ext cx="6858000" cy="1143000"/>
          </a:xfrm>
        </p:spPr>
        <p:txBody>
          <a:bodyPr/>
          <a:lstStyle/>
          <a:p>
            <a:r>
              <a:rPr lang="en-US" dirty="0" smtClean="0"/>
              <a:t>Pitman, NJ</a:t>
            </a:r>
            <a:endParaRPr lang="en-US" dirty="0"/>
          </a:p>
        </p:txBody>
      </p:sp>
      <p:pic>
        <p:nvPicPr>
          <p:cNvPr id="7170" name="Picture 2" descr="C:\Users\everett\Pictures\Picture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2002"/>
            <a:ext cx="6886575" cy="6900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174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TotalTime>
  <Words>460</Words>
  <Application>Microsoft Office PowerPoint</Application>
  <PresentationFormat>On-screen Show (4:3)</PresentationFormat>
  <Paragraphs>41</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Sustainable Neighborhood Diagram (Farr/Oberholtzer/Schaller)</vt:lpstr>
      <vt:lpstr>PowerPoint Presentation</vt:lpstr>
      <vt:lpstr>PowerPoint Presentation</vt:lpstr>
      <vt:lpstr>Healthy Neighborhood</vt:lpstr>
      <vt:lpstr>Walkability</vt:lpstr>
      <vt:lpstr>PowerPoint Presentation</vt:lpstr>
      <vt:lpstr>Atlanta, GA</vt:lpstr>
      <vt:lpstr>Complete Streets</vt:lpstr>
      <vt:lpstr>Pitman, NJ</vt:lpstr>
      <vt:lpstr>Glassboro, NJ (Delsea &amp; Heston)</vt:lpstr>
      <vt:lpstr>Auto Transit and Density</vt:lpstr>
      <vt:lpstr>Zip Car (Car Share)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Neighborhood  Diagram (Farr/Oberholtzer/</dc:title>
  <dc:creator>Everett, Jess W.</dc:creator>
  <cp:lastModifiedBy>Windows User</cp:lastModifiedBy>
  <cp:revision>18</cp:revision>
  <dcterms:created xsi:type="dcterms:W3CDTF">2006-08-16T00:00:00Z</dcterms:created>
  <dcterms:modified xsi:type="dcterms:W3CDTF">2013-01-18T18:24:15Z</dcterms:modified>
</cp:coreProperties>
</file>